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8" r:id="rId3"/>
    <p:sldId id="286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embeddedFontLst>
    <p:embeddedFont>
      <p:font typeface="Helvetica Neue" panose="02000503000000020004" pitchFamily="2" charset="0"/>
      <p:regular r:id="rId33"/>
      <p:bold r:id="rId34"/>
      <p:italic r:id="rId35"/>
      <p:boldItalic r:id="rId36"/>
    </p:embeddedFont>
    <p:embeddedFont>
      <p:font typeface="Helvetica Neue Light" panose="02000403000000020004" pitchFamily="2" charset="0"/>
      <p:regular r:id="rId37"/>
      <p:bold r:id="rId38"/>
      <p:italic r:id="rId39"/>
      <p:boldItalic r:id="rId40"/>
    </p:embeddedFont>
    <p:embeddedFont>
      <p:font typeface="Montserrat" pitchFamily="2" charset="77"/>
      <p:regular r:id="rId41"/>
      <p:bold r:id="rId42"/>
      <p:italic r:id="rId43"/>
      <p:boldItalic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  <p:embeddedFont>
      <p:font typeface="Roboto Light" panose="02000000000000000000" pitchFamily="2" charset="0"/>
      <p:regular r:id="rId49"/>
      <p:bold r:id="rId50"/>
      <p:italic r:id="rId51"/>
      <p:boldItalic r:id="rId52"/>
    </p:embeddedFont>
    <p:embeddedFont>
      <p:font typeface="Roboto Mono" pitchFamily="49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0" roundtripDataSignature="AMtx7mjy/Zmtr3jb6kW2l5lijdb1NJBP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A2EBB9-3AE7-43B7-AB75-0C75B0F4650F}">
  <a:tblStyle styleId="{64A2EBB9-3AE7-43B7-AB75-0C75B0F465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07" d="100"/>
          <a:sy n="107" d="100"/>
        </p:scale>
        <p:origin x="128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font" Target="fonts/font23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font" Target="fonts/font21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font" Target="fonts/font24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openxmlformats.org/officeDocument/2006/relationships/font" Target="fonts/font22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Relationship Id="rId60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5" name="Google Shape;1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ed02048f8c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5" name="Google Shape;255;g2ed02048f8c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ed02048f8c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4" name="Google Shape;264;g2ed02048f8c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ed02048f8c_0_1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3" name="Google Shape;273;g2ed02048f8c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ed02048f8c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2" name="Google Shape;282;g2ed02048f8c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d02048f8c_0_1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8" name="Google Shape;288;g2ed02048f8c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ed02048f8c_0_2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g2ed02048f8c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ed02048f8c_0_1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g2ed02048f8c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ed02048f8c_0_1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7" name="Google Shape;307;g2ed02048f8c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ed02048f8c_0_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4" name="Google Shape;314;g2ed02048f8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ed02048f8c_0_1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1" name="Google Shape;321;g2ed02048f8c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c91e545958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" name="Google Shape;207;g2c91e545958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ed02048f8c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7" name="Google Shape;327;g2ed02048f8c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ed02048f8c_0_1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3" name="Google Shape;333;g2ed02048f8c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ed02048f8c_0_1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0" name="Google Shape;340;g2ed02048f8c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ed02048f8c_0_1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7" name="Google Shape;347;g2ed02048f8c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ed02048f8c_0_1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3" name="Google Shape;353;g2ed02048f8c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ed02048f8c_0_2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9" name="Google Shape;359;g2ed02048f8c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ed02048f8c_0_2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5" name="Google Shape;365;g2ed02048f8c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ed02048f8c_0_2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1" name="Google Shape;371;g2ed02048f8c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ed02048f8c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7" name="Google Shape;377;g2ed02048f8c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ed02048f8c_0_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3" name="Google Shape;383;g2ed02048f8c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FF4E9A10-24EF-1430-6FB4-F7D8EE39F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c91e545958_0_29:notes">
            <a:extLst>
              <a:ext uri="{FF2B5EF4-FFF2-40B4-BE49-F238E27FC236}">
                <a16:creationId xmlns:a16="http://schemas.microsoft.com/office/drawing/2014/main" id="{CC550917-AB88-13A2-2321-8F5D1C78C3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" name="Google Shape;207;g2c91e545958_0_29:notes">
            <a:extLst>
              <a:ext uri="{FF2B5EF4-FFF2-40B4-BE49-F238E27FC236}">
                <a16:creationId xmlns:a16="http://schemas.microsoft.com/office/drawing/2014/main" id="{E2B58BEF-3D36-D671-007C-D1F8979497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621919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ed9c99233d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9" name="Google Shape;389;g2ed9c99233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c91e545958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3" name="Google Shape;213;g2c91e545958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3" name="Google Shape;22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ed02048f8c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1" name="Google Shape;231;g2ed02048f8c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ed02048f8c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2ed02048f8c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ed02048f8c_0_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3" name="Google Shape;243;g2ed02048f8c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ed02048f8c_0_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9" name="Google Shape;249;g2ed02048f8c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>
  <p:cSld name="Due contenuti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30"/>
          <p:cNvPicPr preferRelativeResize="0"/>
          <p:nvPr/>
        </p:nvPicPr>
        <p:blipFill rotWithShape="1">
          <a:blip r:embed="rId2">
            <a:alphaModFix amt="43000"/>
          </a:blip>
          <a:srcRect/>
          <a:stretch/>
        </p:blipFill>
        <p:spPr>
          <a:xfrm>
            <a:off x="89222" y="-1"/>
            <a:ext cx="685054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0"/>
          <p:cNvSpPr/>
          <p:nvPr/>
        </p:nvSpPr>
        <p:spPr>
          <a:xfrm rot="10800000">
            <a:off x="9352563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0"/>
          <p:cNvSpPr/>
          <p:nvPr/>
        </p:nvSpPr>
        <p:spPr>
          <a:xfrm rot="-5400000">
            <a:off x="1" y="5211921"/>
            <a:ext cx="1646078" cy="1646079"/>
          </a:xfrm>
          <a:custGeom>
            <a:avLst/>
            <a:gdLst/>
            <a:ahLst/>
            <a:cxnLst/>
            <a:rect l="l" t="t" r="r" b="b"/>
            <a:pathLst>
              <a:path w="1357086" h="1357087" extrusionOk="0">
                <a:moveTo>
                  <a:pt x="678543" y="0"/>
                </a:moveTo>
                <a:lnTo>
                  <a:pt x="1357086" y="0"/>
                </a:lnTo>
                <a:lnTo>
                  <a:pt x="1357086" y="1"/>
                </a:lnTo>
                <a:cubicBezTo>
                  <a:pt x="1357086" y="749499"/>
                  <a:pt x="749498" y="1357087"/>
                  <a:pt x="0" y="1357087"/>
                </a:cubicBezTo>
                <a:lnTo>
                  <a:pt x="0" y="1357087"/>
                </a:lnTo>
                <a:lnTo>
                  <a:pt x="0" y="678544"/>
                </a:lnTo>
                <a:lnTo>
                  <a:pt x="0" y="678544"/>
                </a:lnTo>
                <a:cubicBezTo>
                  <a:pt x="374749" y="678544"/>
                  <a:pt x="678543" y="374750"/>
                  <a:pt x="678543" y="1"/>
                </a:cubicBezTo>
                <a:close/>
              </a:path>
            </a:pathLst>
          </a:custGeom>
          <a:solidFill>
            <a:srgbClr val="FF697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3040" y="5033016"/>
            <a:ext cx="1476885" cy="11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0"/>
          <p:cNvSpPr/>
          <p:nvPr/>
        </p:nvSpPr>
        <p:spPr>
          <a:xfrm>
            <a:off x="278018" y="0"/>
            <a:ext cx="3598243" cy="149088"/>
          </a:xfrm>
          <a:prstGeom prst="rect">
            <a:avLst/>
          </a:prstGeom>
          <a:solidFill>
            <a:srgbClr val="0041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0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>
  <p:cSld name="1_Due contenuti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45"/>
          <p:cNvPicPr preferRelativeResize="0"/>
          <p:nvPr/>
        </p:nvPicPr>
        <p:blipFill rotWithShape="1">
          <a:blip r:embed="rId2">
            <a:alphaModFix amt="4000"/>
          </a:blip>
          <a:srcRect/>
          <a:stretch/>
        </p:blipFill>
        <p:spPr>
          <a:xfrm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45"/>
          <p:cNvSpPr/>
          <p:nvPr/>
        </p:nvSpPr>
        <p:spPr>
          <a:xfrm rot="10800000">
            <a:off x="9352563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45"/>
          <p:cNvSpPr/>
          <p:nvPr/>
        </p:nvSpPr>
        <p:spPr>
          <a:xfrm>
            <a:off x="278018" y="0"/>
            <a:ext cx="3598243" cy="149088"/>
          </a:xfrm>
          <a:prstGeom prst="rect">
            <a:avLst/>
          </a:prstGeom>
          <a:solidFill>
            <a:srgbClr val="0041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45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>
  <p:cSld name="1_Due contenuti 8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46"/>
          <p:cNvPicPr preferRelativeResize="0"/>
          <p:nvPr/>
        </p:nvPicPr>
        <p:blipFill rotWithShape="1">
          <a:blip r:embed="rId2">
            <a:alphaModFix amt="4000"/>
          </a:blip>
          <a:srcRect/>
          <a:stretch/>
        </p:blipFill>
        <p:spPr>
          <a:xfrm>
            <a:off x="-49697" y="-34450"/>
            <a:ext cx="7663071" cy="6922888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6"/>
          <p:cNvSpPr/>
          <p:nvPr/>
        </p:nvSpPr>
        <p:spPr>
          <a:xfrm rot="10800000">
            <a:off x="9352563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46"/>
          <p:cNvSpPr/>
          <p:nvPr/>
        </p:nvSpPr>
        <p:spPr>
          <a:xfrm>
            <a:off x="278018" y="0"/>
            <a:ext cx="3598243" cy="149088"/>
          </a:xfrm>
          <a:prstGeom prst="rect">
            <a:avLst/>
          </a:prstGeom>
          <a:solidFill>
            <a:srgbClr val="0041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6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>
  <p:cSld name="1_Due contenuti 9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47"/>
          <p:cNvPicPr preferRelativeResize="0"/>
          <p:nvPr/>
        </p:nvPicPr>
        <p:blipFill rotWithShape="1">
          <a:blip r:embed="rId2">
            <a:alphaModFix amt="4000"/>
          </a:blip>
          <a:srcRect/>
          <a:stretch/>
        </p:blipFill>
        <p:spPr>
          <a:xfrm>
            <a:off x="0" y="-14908"/>
            <a:ext cx="6877878" cy="687787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47"/>
          <p:cNvSpPr/>
          <p:nvPr/>
        </p:nvSpPr>
        <p:spPr>
          <a:xfrm rot="10800000">
            <a:off x="9352563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7"/>
          <p:cNvSpPr/>
          <p:nvPr/>
        </p:nvSpPr>
        <p:spPr>
          <a:xfrm>
            <a:off x="278018" y="0"/>
            <a:ext cx="3598243" cy="149088"/>
          </a:xfrm>
          <a:prstGeom prst="rect">
            <a:avLst/>
          </a:prstGeom>
          <a:solidFill>
            <a:srgbClr val="0041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7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>
  <p:cSld name="1_Due contenuti 10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48"/>
          <p:cNvPicPr preferRelativeResize="0"/>
          <p:nvPr/>
        </p:nvPicPr>
        <p:blipFill rotWithShape="1">
          <a:blip r:embed="rId2">
            <a:alphaModFix amt="4000"/>
          </a:blip>
          <a:srcRect/>
          <a:stretch/>
        </p:blipFill>
        <p:spPr>
          <a:xfrm>
            <a:off x="0" y="-1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48"/>
          <p:cNvSpPr/>
          <p:nvPr/>
        </p:nvSpPr>
        <p:spPr>
          <a:xfrm rot="10800000">
            <a:off x="9352563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48"/>
          <p:cNvSpPr/>
          <p:nvPr/>
        </p:nvSpPr>
        <p:spPr>
          <a:xfrm>
            <a:off x="278018" y="0"/>
            <a:ext cx="3598243" cy="149088"/>
          </a:xfrm>
          <a:prstGeom prst="rect">
            <a:avLst/>
          </a:prstGeom>
          <a:solidFill>
            <a:srgbClr val="0041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48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>
  <p:cSld name="1_Due contenuti 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40"/>
          <p:cNvPicPr preferRelativeResize="0"/>
          <p:nvPr/>
        </p:nvPicPr>
        <p:blipFill rotWithShape="1">
          <a:blip r:embed="rId2">
            <a:alphaModFix amt="43000"/>
          </a:blip>
          <a:srcRect/>
          <a:stretch/>
        </p:blipFill>
        <p:spPr>
          <a:xfrm>
            <a:off x="89222" y="-1"/>
            <a:ext cx="685054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40"/>
          <p:cNvSpPr/>
          <p:nvPr/>
        </p:nvSpPr>
        <p:spPr>
          <a:xfrm rot="10800000">
            <a:off x="250609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40"/>
          <p:cNvSpPr txBox="1"/>
          <p:nvPr/>
        </p:nvSpPr>
        <p:spPr>
          <a:xfrm rot="-5400000">
            <a:off x="11372664" y="5881071"/>
            <a:ext cx="72167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t-IT"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AI&amp;ML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0"/>
          <p:cNvSpPr/>
          <p:nvPr/>
        </p:nvSpPr>
        <p:spPr>
          <a:xfrm rot="10800000">
            <a:off x="11601638" y="6627847"/>
            <a:ext cx="285750" cy="250031"/>
          </a:xfrm>
          <a:custGeom>
            <a:avLst/>
            <a:gdLst/>
            <a:ahLst/>
            <a:cxnLst/>
            <a:rect l="l" t="t" r="r" b="b"/>
            <a:pathLst>
              <a:path w="381000" h="333375" extrusionOk="0">
                <a:moveTo>
                  <a:pt x="7144" y="7144"/>
                </a:moveTo>
                <a:lnTo>
                  <a:pt x="381286" y="7144"/>
                </a:lnTo>
                <a:lnTo>
                  <a:pt x="194215" y="331184"/>
                </a:lnTo>
                <a:close/>
              </a:path>
            </a:pathLst>
          </a:custGeom>
          <a:solidFill>
            <a:srgbClr val="0041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40"/>
          <p:cNvSpPr/>
          <p:nvPr/>
        </p:nvSpPr>
        <p:spPr>
          <a:xfrm rot="10800000">
            <a:off x="11601638" y="6385298"/>
            <a:ext cx="285750" cy="250031"/>
          </a:xfrm>
          <a:custGeom>
            <a:avLst/>
            <a:gdLst/>
            <a:ahLst/>
            <a:cxnLst/>
            <a:rect l="l" t="t" r="r" b="b"/>
            <a:pathLst>
              <a:path w="381000" h="333375" extrusionOk="0">
                <a:moveTo>
                  <a:pt x="7144" y="7144"/>
                </a:moveTo>
                <a:lnTo>
                  <a:pt x="381286" y="7144"/>
                </a:lnTo>
                <a:lnTo>
                  <a:pt x="194215" y="331184"/>
                </a:lnTo>
                <a:close/>
              </a:path>
            </a:pathLst>
          </a:custGeom>
          <a:solidFill>
            <a:srgbClr val="FFB5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Google Shape;142;p40"/>
          <p:cNvGrpSpPr/>
          <p:nvPr/>
        </p:nvGrpSpPr>
        <p:grpSpPr>
          <a:xfrm>
            <a:off x="-1" y="5501477"/>
            <a:ext cx="1589125" cy="1367374"/>
            <a:chOff x="227028" y="5316378"/>
            <a:chExt cx="1577169" cy="1357087"/>
          </a:xfrm>
        </p:grpSpPr>
        <p:sp>
          <p:nvSpPr>
            <p:cNvPr id="143" name="Google Shape;143;p40"/>
            <p:cNvSpPr/>
            <p:nvPr/>
          </p:nvSpPr>
          <p:spPr>
            <a:xfrm rot="-5400000">
              <a:off x="227028" y="5316378"/>
              <a:ext cx="1357086" cy="1357087"/>
            </a:xfrm>
            <a:custGeom>
              <a:avLst/>
              <a:gdLst/>
              <a:ahLst/>
              <a:cxnLst/>
              <a:rect l="l" t="t" r="r" b="b"/>
              <a:pathLst>
                <a:path w="1357086" h="1357087" extrusionOk="0">
                  <a:moveTo>
                    <a:pt x="678543" y="0"/>
                  </a:moveTo>
                  <a:lnTo>
                    <a:pt x="1357086" y="0"/>
                  </a:lnTo>
                  <a:lnTo>
                    <a:pt x="1357086" y="1"/>
                  </a:lnTo>
                  <a:cubicBezTo>
                    <a:pt x="1357086" y="749499"/>
                    <a:pt x="749498" y="1357087"/>
                    <a:pt x="0" y="1357087"/>
                  </a:cubicBezTo>
                  <a:lnTo>
                    <a:pt x="0" y="1357087"/>
                  </a:lnTo>
                  <a:lnTo>
                    <a:pt x="0" y="678544"/>
                  </a:lnTo>
                  <a:lnTo>
                    <a:pt x="0" y="678544"/>
                  </a:lnTo>
                  <a:cubicBezTo>
                    <a:pt x="374749" y="678544"/>
                    <a:pt x="678543" y="374750"/>
                    <a:pt x="678543" y="1"/>
                  </a:cubicBezTo>
                  <a:close/>
                </a:path>
              </a:pathLst>
            </a:custGeom>
            <a:solidFill>
              <a:srgbClr val="FFB50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40"/>
            <p:cNvSpPr/>
            <p:nvPr/>
          </p:nvSpPr>
          <p:spPr>
            <a:xfrm rot="5400000">
              <a:off x="996966" y="5316378"/>
              <a:ext cx="807230" cy="807230"/>
            </a:xfrm>
            <a:custGeom>
              <a:avLst/>
              <a:gdLst/>
              <a:ahLst/>
              <a:cxnLst/>
              <a:rect l="l" t="t" r="r" b="b"/>
              <a:pathLst>
                <a:path w="1803402" h="1803401" extrusionOk="0">
                  <a:moveTo>
                    <a:pt x="0" y="901699"/>
                  </a:moveTo>
                  <a:cubicBezTo>
                    <a:pt x="0" y="746376"/>
                    <a:pt x="125915" y="620461"/>
                    <a:pt x="281238" y="620461"/>
                  </a:cubicBezTo>
                  <a:lnTo>
                    <a:pt x="620464" y="620461"/>
                  </a:lnTo>
                  <a:lnTo>
                    <a:pt x="620464" y="281238"/>
                  </a:lnTo>
                  <a:cubicBezTo>
                    <a:pt x="620464" y="125915"/>
                    <a:pt x="746379" y="0"/>
                    <a:pt x="901702" y="0"/>
                  </a:cubicBezTo>
                  <a:cubicBezTo>
                    <a:pt x="1057025" y="0"/>
                    <a:pt x="1182940" y="125915"/>
                    <a:pt x="1182940" y="281238"/>
                  </a:cubicBezTo>
                  <a:lnTo>
                    <a:pt x="1182940" y="620461"/>
                  </a:lnTo>
                  <a:lnTo>
                    <a:pt x="1522164" y="620462"/>
                  </a:lnTo>
                  <a:cubicBezTo>
                    <a:pt x="1677487" y="620462"/>
                    <a:pt x="1803402" y="746377"/>
                    <a:pt x="1803402" y="901700"/>
                  </a:cubicBezTo>
                  <a:lnTo>
                    <a:pt x="1803401" y="901699"/>
                  </a:lnTo>
                  <a:cubicBezTo>
                    <a:pt x="1803401" y="1057022"/>
                    <a:pt x="1677486" y="1182937"/>
                    <a:pt x="1522163" y="1182937"/>
                  </a:cubicBezTo>
                  <a:lnTo>
                    <a:pt x="1182939" y="1182937"/>
                  </a:lnTo>
                  <a:lnTo>
                    <a:pt x="1182939" y="1522163"/>
                  </a:lnTo>
                  <a:cubicBezTo>
                    <a:pt x="1182939" y="1677486"/>
                    <a:pt x="1057024" y="1803401"/>
                    <a:pt x="901701" y="1803401"/>
                  </a:cubicBezTo>
                  <a:lnTo>
                    <a:pt x="901702" y="1803400"/>
                  </a:lnTo>
                  <a:cubicBezTo>
                    <a:pt x="746379" y="1803400"/>
                    <a:pt x="620464" y="1677485"/>
                    <a:pt x="620464" y="1522162"/>
                  </a:cubicBezTo>
                  <a:lnTo>
                    <a:pt x="620464" y="1182937"/>
                  </a:lnTo>
                  <a:lnTo>
                    <a:pt x="281238" y="1182937"/>
                  </a:lnTo>
                  <a:cubicBezTo>
                    <a:pt x="125915" y="1182937"/>
                    <a:pt x="0" y="1057022"/>
                    <a:pt x="0" y="901699"/>
                  </a:cubicBezTo>
                  <a:close/>
                </a:path>
              </a:pathLst>
            </a:custGeom>
            <a:solidFill>
              <a:srgbClr val="FF697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8" name="Google Shape;148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" name="Google Shape;149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3" name="Google Shape;153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4" name="Google Shape;154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5" name="Google Shape;155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Google Shape;156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Google Shape;159;p2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0" name="Google Shape;160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1" name="Google Shape;161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a" type="blank">
  <p:cSld name="BLANK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5" name="Google Shape;165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6" name="Google Shape;166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3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Google Shape;170;p3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1" name="Google Shape;171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2" name="Google Shape;172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3" name="Google Shape;173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Slide 1">
  <p:cSld name="1_Team Slide 1 3">
    <p:bg>
      <p:bgPr>
        <a:solidFill>
          <a:srgbClr val="FFBA00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g2c91e545958_0_3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0399" y="268880"/>
            <a:ext cx="5599480" cy="568073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g2c91e545958_0_360"/>
          <p:cNvSpPr/>
          <p:nvPr/>
        </p:nvSpPr>
        <p:spPr>
          <a:xfrm>
            <a:off x="9338208" y="0"/>
            <a:ext cx="2853900" cy="6858000"/>
          </a:xfrm>
          <a:prstGeom prst="rect">
            <a:avLst/>
          </a:prstGeom>
          <a:solidFill>
            <a:srgbClr val="FF78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" name="Google Shape;24;g2c91e545958_0_3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6675" y="3654993"/>
            <a:ext cx="3226884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g2c91e545958_0_3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10934916" y="2735504"/>
            <a:ext cx="5599480" cy="5680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" name="Google Shape;176;p3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3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8" name="Google Shape;178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9" name="Google Shape;179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0" name="Google Shape;180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3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4" name="Google Shape;184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5" name="Google Shape;185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6" name="Google Shape;186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olo e testo verticale" type="vertTitleAndTx">
  <p:cSld name="VERTICAL_TITLE_AND_VERTICAL_TEXT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" name="Google Shape;189;p3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Google Shape;190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Google Shape;191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2" name="Google Shape;192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>
  <p:cSld name="1_Due contenuti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39"/>
          <p:cNvPicPr preferRelativeResize="0"/>
          <p:nvPr/>
        </p:nvPicPr>
        <p:blipFill rotWithShape="1">
          <a:blip r:embed="rId2">
            <a:alphaModFix amt="43000"/>
          </a:blip>
          <a:srcRect/>
          <a:stretch/>
        </p:blipFill>
        <p:spPr>
          <a:xfrm>
            <a:off x="89222" y="-1"/>
            <a:ext cx="685054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39"/>
          <p:cNvSpPr/>
          <p:nvPr/>
        </p:nvSpPr>
        <p:spPr>
          <a:xfrm rot="10800000">
            <a:off x="9352563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39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39" name="Google Shape;39;p39"/>
          <p:cNvGrpSpPr/>
          <p:nvPr/>
        </p:nvGrpSpPr>
        <p:grpSpPr>
          <a:xfrm>
            <a:off x="1" y="5674122"/>
            <a:ext cx="1491974" cy="1183877"/>
            <a:chOff x="0" y="5033016"/>
            <a:chExt cx="2299925" cy="1824983"/>
          </a:xfrm>
        </p:grpSpPr>
        <p:sp>
          <p:nvSpPr>
            <p:cNvPr id="40" name="Google Shape;40;p39"/>
            <p:cNvSpPr/>
            <p:nvPr/>
          </p:nvSpPr>
          <p:spPr>
            <a:xfrm rot="-5400000">
              <a:off x="1" y="5211921"/>
              <a:ext cx="1646078" cy="1646079"/>
            </a:xfrm>
            <a:custGeom>
              <a:avLst/>
              <a:gdLst/>
              <a:ahLst/>
              <a:cxnLst/>
              <a:rect l="l" t="t" r="r" b="b"/>
              <a:pathLst>
                <a:path w="1357086" h="1357087" extrusionOk="0">
                  <a:moveTo>
                    <a:pt x="678543" y="0"/>
                  </a:moveTo>
                  <a:lnTo>
                    <a:pt x="1357086" y="0"/>
                  </a:lnTo>
                  <a:lnTo>
                    <a:pt x="1357086" y="1"/>
                  </a:lnTo>
                  <a:cubicBezTo>
                    <a:pt x="1357086" y="749499"/>
                    <a:pt x="749498" y="1357087"/>
                    <a:pt x="0" y="1357087"/>
                  </a:cubicBezTo>
                  <a:lnTo>
                    <a:pt x="0" y="1357087"/>
                  </a:lnTo>
                  <a:lnTo>
                    <a:pt x="0" y="678544"/>
                  </a:lnTo>
                  <a:lnTo>
                    <a:pt x="0" y="678544"/>
                  </a:lnTo>
                  <a:cubicBezTo>
                    <a:pt x="374749" y="678544"/>
                    <a:pt x="678543" y="374750"/>
                    <a:pt x="678543" y="1"/>
                  </a:cubicBezTo>
                  <a:close/>
                </a:path>
              </a:pathLst>
            </a:custGeom>
            <a:solidFill>
              <a:srgbClr val="FF697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1" name="Google Shape;41;p3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23040" y="5033016"/>
              <a:ext cx="1476885" cy="114543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31"/>
          <p:cNvPicPr preferRelativeResize="0"/>
          <p:nvPr/>
        </p:nvPicPr>
        <p:blipFill rotWithShape="1">
          <a:blip r:embed="rId2">
            <a:alphaModFix amt="43000"/>
          </a:blip>
          <a:srcRect/>
          <a:stretch/>
        </p:blipFill>
        <p:spPr>
          <a:xfrm>
            <a:off x="89222" y="-1"/>
            <a:ext cx="685054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31"/>
          <p:cNvSpPr/>
          <p:nvPr/>
        </p:nvSpPr>
        <p:spPr>
          <a:xfrm rot="10800000">
            <a:off x="9352563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31"/>
          <p:cNvSpPr/>
          <p:nvPr/>
        </p:nvSpPr>
        <p:spPr>
          <a:xfrm>
            <a:off x="278018" y="0"/>
            <a:ext cx="3598243" cy="149088"/>
          </a:xfrm>
          <a:prstGeom prst="rect">
            <a:avLst/>
          </a:prstGeom>
          <a:solidFill>
            <a:srgbClr val="0041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" name="Google Shape;50;p31"/>
          <p:cNvGrpSpPr/>
          <p:nvPr/>
        </p:nvGrpSpPr>
        <p:grpSpPr>
          <a:xfrm>
            <a:off x="-1" y="5501477"/>
            <a:ext cx="1589125" cy="1367374"/>
            <a:chOff x="227028" y="5316378"/>
            <a:chExt cx="1577169" cy="1357087"/>
          </a:xfrm>
        </p:grpSpPr>
        <p:sp>
          <p:nvSpPr>
            <p:cNvPr id="51" name="Google Shape;51;p31"/>
            <p:cNvSpPr/>
            <p:nvPr/>
          </p:nvSpPr>
          <p:spPr>
            <a:xfrm rot="-5400000">
              <a:off x="227028" y="5316378"/>
              <a:ext cx="1357086" cy="1357087"/>
            </a:xfrm>
            <a:custGeom>
              <a:avLst/>
              <a:gdLst/>
              <a:ahLst/>
              <a:cxnLst/>
              <a:rect l="l" t="t" r="r" b="b"/>
              <a:pathLst>
                <a:path w="1357086" h="1357087" extrusionOk="0">
                  <a:moveTo>
                    <a:pt x="678543" y="0"/>
                  </a:moveTo>
                  <a:lnTo>
                    <a:pt x="1357086" y="0"/>
                  </a:lnTo>
                  <a:lnTo>
                    <a:pt x="1357086" y="1"/>
                  </a:lnTo>
                  <a:cubicBezTo>
                    <a:pt x="1357086" y="749499"/>
                    <a:pt x="749498" y="1357087"/>
                    <a:pt x="0" y="1357087"/>
                  </a:cubicBezTo>
                  <a:lnTo>
                    <a:pt x="0" y="1357087"/>
                  </a:lnTo>
                  <a:lnTo>
                    <a:pt x="0" y="678544"/>
                  </a:lnTo>
                  <a:lnTo>
                    <a:pt x="0" y="678544"/>
                  </a:lnTo>
                  <a:cubicBezTo>
                    <a:pt x="374749" y="678544"/>
                    <a:pt x="678543" y="374750"/>
                    <a:pt x="678543" y="1"/>
                  </a:cubicBezTo>
                  <a:close/>
                </a:path>
              </a:pathLst>
            </a:custGeom>
            <a:solidFill>
              <a:srgbClr val="FFB50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1"/>
            <p:cNvSpPr/>
            <p:nvPr/>
          </p:nvSpPr>
          <p:spPr>
            <a:xfrm rot="5400000">
              <a:off x="996966" y="5316378"/>
              <a:ext cx="807230" cy="807230"/>
            </a:xfrm>
            <a:custGeom>
              <a:avLst/>
              <a:gdLst/>
              <a:ahLst/>
              <a:cxnLst/>
              <a:rect l="l" t="t" r="r" b="b"/>
              <a:pathLst>
                <a:path w="1803402" h="1803401" extrusionOk="0">
                  <a:moveTo>
                    <a:pt x="0" y="901699"/>
                  </a:moveTo>
                  <a:cubicBezTo>
                    <a:pt x="0" y="746376"/>
                    <a:pt x="125915" y="620461"/>
                    <a:pt x="281238" y="620461"/>
                  </a:cubicBezTo>
                  <a:lnTo>
                    <a:pt x="620464" y="620461"/>
                  </a:lnTo>
                  <a:lnTo>
                    <a:pt x="620464" y="281238"/>
                  </a:lnTo>
                  <a:cubicBezTo>
                    <a:pt x="620464" y="125915"/>
                    <a:pt x="746379" y="0"/>
                    <a:pt x="901702" y="0"/>
                  </a:cubicBezTo>
                  <a:cubicBezTo>
                    <a:pt x="1057025" y="0"/>
                    <a:pt x="1182940" y="125915"/>
                    <a:pt x="1182940" y="281238"/>
                  </a:cubicBezTo>
                  <a:lnTo>
                    <a:pt x="1182940" y="620461"/>
                  </a:lnTo>
                  <a:lnTo>
                    <a:pt x="1522164" y="620462"/>
                  </a:lnTo>
                  <a:cubicBezTo>
                    <a:pt x="1677487" y="620462"/>
                    <a:pt x="1803402" y="746377"/>
                    <a:pt x="1803402" y="901700"/>
                  </a:cubicBezTo>
                  <a:lnTo>
                    <a:pt x="1803401" y="901699"/>
                  </a:lnTo>
                  <a:cubicBezTo>
                    <a:pt x="1803401" y="1057022"/>
                    <a:pt x="1677486" y="1182937"/>
                    <a:pt x="1522163" y="1182937"/>
                  </a:cubicBezTo>
                  <a:lnTo>
                    <a:pt x="1182939" y="1182937"/>
                  </a:lnTo>
                  <a:lnTo>
                    <a:pt x="1182939" y="1522163"/>
                  </a:lnTo>
                  <a:cubicBezTo>
                    <a:pt x="1182939" y="1677486"/>
                    <a:pt x="1057024" y="1803401"/>
                    <a:pt x="901701" y="1803401"/>
                  </a:cubicBezTo>
                  <a:lnTo>
                    <a:pt x="901702" y="1803400"/>
                  </a:lnTo>
                  <a:cubicBezTo>
                    <a:pt x="746379" y="1803400"/>
                    <a:pt x="620464" y="1677485"/>
                    <a:pt x="620464" y="1522162"/>
                  </a:cubicBezTo>
                  <a:lnTo>
                    <a:pt x="620464" y="1182937"/>
                  </a:lnTo>
                  <a:lnTo>
                    <a:pt x="281238" y="1182937"/>
                  </a:lnTo>
                  <a:cubicBezTo>
                    <a:pt x="125915" y="1182937"/>
                    <a:pt x="0" y="1057022"/>
                    <a:pt x="0" y="901699"/>
                  </a:cubicBezTo>
                  <a:close/>
                </a:path>
              </a:pathLst>
            </a:custGeom>
            <a:solidFill>
              <a:srgbClr val="FF697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31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2"/>
          <p:cNvSpPr/>
          <p:nvPr/>
        </p:nvSpPr>
        <p:spPr>
          <a:xfrm rot="-5400000">
            <a:off x="1" y="5510501"/>
            <a:ext cx="1367376" cy="1367377"/>
          </a:xfrm>
          <a:custGeom>
            <a:avLst/>
            <a:gdLst/>
            <a:ahLst/>
            <a:cxnLst/>
            <a:rect l="l" t="t" r="r" b="b"/>
            <a:pathLst>
              <a:path w="1357086" h="1357087" extrusionOk="0">
                <a:moveTo>
                  <a:pt x="678543" y="0"/>
                </a:moveTo>
                <a:lnTo>
                  <a:pt x="1357086" y="0"/>
                </a:lnTo>
                <a:lnTo>
                  <a:pt x="1357086" y="1"/>
                </a:lnTo>
                <a:cubicBezTo>
                  <a:pt x="1357086" y="749499"/>
                  <a:pt x="749498" y="1357087"/>
                  <a:pt x="0" y="1357087"/>
                </a:cubicBezTo>
                <a:lnTo>
                  <a:pt x="0" y="1357087"/>
                </a:lnTo>
                <a:lnTo>
                  <a:pt x="0" y="678544"/>
                </a:lnTo>
                <a:lnTo>
                  <a:pt x="0" y="678544"/>
                </a:lnTo>
                <a:cubicBezTo>
                  <a:pt x="374749" y="678544"/>
                  <a:pt x="678543" y="374750"/>
                  <a:pt x="678543" y="1"/>
                </a:cubicBezTo>
                <a:close/>
              </a:path>
            </a:pathLst>
          </a:custGeom>
          <a:solidFill>
            <a:srgbClr val="FFB5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32"/>
          <p:cNvSpPr/>
          <p:nvPr/>
        </p:nvSpPr>
        <p:spPr>
          <a:xfrm rot="5400000">
            <a:off x="10983073" y="0"/>
            <a:ext cx="1240973" cy="1240974"/>
          </a:xfrm>
          <a:custGeom>
            <a:avLst/>
            <a:gdLst/>
            <a:ahLst/>
            <a:cxnLst/>
            <a:rect l="l" t="t" r="r" b="b"/>
            <a:pathLst>
              <a:path w="1357086" h="1357087" extrusionOk="0">
                <a:moveTo>
                  <a:pt x="678543" y="0"/>
                </a:moveTo>
                <a:lnTo>
                  <a:pt x="1357086" y="0"/>
                </a:lnTo>
                <a:lnTo>
                  <a:pt x="1357086" y="1"/>
                </a:lnTo>
                <a:cubicBezTo>
                  <a:pt x="1357086" y="749499"/>
                  <a:pt x="749498" y="1357087"/>
                  <a:pt x="0" y="1357087"/>
                </a:cubicBezTo>
                <a:lnTo>
                  <a:pt x="0" y="1357087"/>
                </a:lnTo>
                <a:lnTo>
                  <a:pt x="0" y="678544"/>
                </a:lnTo>
                <a:lnTo>
                  <a:pt x="0" y="678544"/>
                </a:lnTo>
                <a:cubicBezTo>
                  <a:pt x="374749" y="678544"/>
                  <a:pt x="678543" y="374750"/>
                  <a:pt x="678543" y="1"/>
                </a:cubicBezTo>
                <a:close/>
              </a:path>
            </a:pathLst>
          </a:custGeom>
          <a:solidFill>
            <a:srgbClr val="FF697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>
  <p:cSld name="1_Due contenuti 3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41"/>
          <p:cNvPicPr preferRelativeResize="0"/>
          <p:nvPr/>
        </p:nvPicPr>
        <p:blipFill rotWithShape="1">
          <a:blip r:embed="rId2">
            <a:alphaModFix amt="4000"/>
          </a:blip>
          <a:srcRect/>
          <a:stretch/>
        </p:blipFill>
        <p:spPr>
          <a:xfrm>
            <a:off x="81768" y="-105138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41"/>
          <p:cNvSpPr/>
          <p:nvPr/>
        </p:nvSpPr>
        <p:spPr>
          <a:xfrm rot="10800000">
            <a:off x="9352563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41"/>
          <p:cNvSpPr/>
          <p:nvPr/>
        </p:nvSpPr>
        <p:spPr>
          <a:xfrm rot="-5400000">
            <a:off x="1" y="5211921"/>
            <a:ext cx="1646078" cy="1646079"/>
          </a:xfrm>
          <a:custGeom>
            <a:avLst/>
            <a:gdLst/>
            <a:ahLst/>
            <a:cxnLst/>
            <a:rect l="l" t="t" r="r" b="b"/>
            <a:pathLst>
              <a:path w="1357086" h="1357087" extrusionOk="0">
                <a:moveTo>
                  <a:pt x="678543" y="0"/>
                </a:moveTo>
                <a:lnTo>
                  <a:pt x="1357086" y="0"/>
                </a:lnTo>
                <a:lnTo>
                  <a:pt x="1357086" y="1"/>
                </a:lnTo>
                <a:cubicBezTo>
                  <a:pt x="1357086" y="749499"/>
                  <a:pt x="749498" y="1357087"/>
                  <a:pt x="0" y="1357087"/>
                </a:cubicBezTo>
                <a:lnTo>
                  <a:pt x="0" y="1357087"/>
                </a:lnTo>
                <a:lnTo>
                  <a:pt x="0" y="678544"/>
                </a:lnTo>
                <a:lnTo>
                  <a:pt x="0" y="678544"/>
                </a:lnTo>
                <a:cubicBezTo>
                  <a:pt x="374749" y="678544"/>
                  <a:pt x="678543" y="374750"/>
                  <a:pt x="678543" y="1"/>
                </a:cubicBezTo>
                <a:close/>
              </a:path>
            </a:pathLst>
          </a:custGeom>
          <a:solidFill>
            <a:srgbClr val="FF697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3040" y="5033016"/>
            <a:ext cx="1476885" cy="11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41"/>
          <p:cNvSpPr/>
          <p:nvPr/>
        </p:nvSpPr>
        <p:spPr>
          <a:xfrm>
            <a:off x="278018" y="0"/>
            <a:ext cx="3598243" cy="149088"/>
          </a:xfrm>
          <a:prstGeom prst="rect">
            <a:avLst/>
          </a:prstGeom>
          <a:solidFill>
            <a:srgbClr val="0041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41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>
  <p:cSld name="1_Due contenuti 4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42"/>
          <p:cNvPicPr preferRelativeResize="0"/>
          <p:nvPr/>
        </p:nvPicPr>
        <p:blipFill rotWithShape="1">
          <a:blip r:embed="rId2">
            <a:alphaModFix amt="4000"/>
          </a:blip>
          <a:srcRect/>
          <a:stretch/>
        </p:blipFill>
        <p:spPr>
          <a:xfrm>
            <a:off x="-367974" y="-28718"/>
            <a:ext cx="8340986" cy="691543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2"/>
          <p:cNvSpPr/>
          <p:nvPr/>
        </p:nvSpPr>
        <p:spPr>
          <a:xfrm rot="10800000">
            <a:off x="9352563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42"/>
          <p:cNvSpPr/>
          <p:nvPr/>
        </p:nvSpPr>
        <p:spPr>
          <a:xfrm>
            <a:off x="278018" y="0"/>
            <a:ext cx="3598243" cy="149088"/>
          </a:xfrm>
          <a:prstGeom prst="rect">
            <a:avLst/>
          </a:prstGeom>
          <a:solidFill>
            <a:srgbClr val="0041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42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>
  <p:cSld name="1_Due contenuti 5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43"/>
          <p:cNvPicPr preferRelativeResize="0"/>
          <p:nvPr/>
        </p:nvPicPr>
        <p:blipFill rotWithShape="1">
          <a:blip r:embed="rId2">
            <a:alphaModFix amt="4000"/>
          </a:blip>
          <a:srcRect/>
          <a:stretch/>
        </p:blipFill>
        <p:spPr>
          <a:xfrm>
            <a:off x="-34558" y="0"/>
            <a:ext cx="6582876" cy="6816588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43"/>
          <p:cNvSpPr/>
          <p:nvPr/>
        </p:nvSpPr>
        <p:spPr>
          <a:xfrm rot="10800000">
            <a:off x="9352563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3"/>
          <p:cNvSpPr/>
          <p:nvPr/>
        </p:nvSpPr>
        <p:spPr>
          <a:xfrm>
            <a:off x="278018" y="0"/>
            <a:ext cx="3598243" cy="149088"/>
          </a:xfrm>
          <a:prstGeom prst="rect">
            <a:avLst/>
          </a:prstGeom>
          <a:solidFill>
            <a:srgbClr val="0041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43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>
  <p:cSld name="1_Due contenuti 6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44"/>
          <p:cNvPicPr preferRelativeResize="0"/>
          <p:nvPr/>
        </p:nvPicPr>
        <p:blipFill rotWithShape="1">
          <a:blip r:embed="rId2">
            <a:alphaModFix amt="4000"/>
          </a:blip>
          <a:srcRect/>
          <a:stretch/>
        </p:blipFill>
        <p:spPr>
          <a:xfrm>
            <a:off x="-1" y="-31471"/>
            <a:ext cx="6867939" cy="686793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44"/>
          <p:cNvSpPr/>
          <p:nvPr/>
        </p:nvSpPr>
        <p:spPr>
          <a:xfrm rot="10800000">
            <a:off x="9352563" y="0"/>
            <a:ext cx="2790941" cy="1395471"/>
          </a:xfrm>
          <a:custGeom>
            <a:avLst/>
            <a:gdLst/>
            <a:ahLst/>
            <a:cxnLst/>
            <a:rect l="l" t="t" r="r" b="b"/>
            <a:pathLst>
              <a:path w="3454400" h="1727200" extrusionOk="0">
                <a:moveTo>
                  <a:pt x="1727200" y="0"/>
                </a:moveTo>
                <a:cubicBezTo>
                  <a:pt x="2681106" y="0"/>
                  <a:pt x="3454400" y="773294"/>
                  <a:pt x="3454400" y="1727200"/>
                </a:cubicBezTo>
                <a:lnTo>
                  <a:pt x="2590800" y="1727200"/>
                </a:lnTo>
                <a:cubicBezTo>
                  <a:pt x="2590800" y="1250247"/>
                  <a:pt x="2204153" y="863600"/>
                  <a:pt x="1727200" y="863600"/>
                </a:cubicBezTo>
                <a:cubicBezTo>
                  <a:pt x="1250247" y="863600"/>
                  <a:pt x="863600" y="1250247"/>
                  <a:pt x="863600" y="1727200"/>
                </a:cubicBezTo>
                <a:lnTo>
                  <a:pt x="0" y="1727200"/>
                </a:lnTo>
                <a:cubicBezTo>
                  <a:pt x="0" y="773294"/>
                  <a:pt x="773294" y="0"/>
                  <a:pt x="1727200" y="0"/>
                </a:cubicBezTo>
                <a:close/>
              </a:path>
            </a:pathLst>
          </a:custGeom>
          <a:solidFill>
            <a:srgbClr val="01C2B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44"/>
          <p:cNvSpPr/>
          <p:nvPr/>
        </p:nvSpPr>
        <p:spPr>
          <a:xfrm>
            <a:off x="278018" y="0"/>
            <a:ext cx="3598243" cy="149088"/>
          </a:xfrm>
          <a:prstGeom prst="rect">
            <a:avLst/>
          </a:prstGeom>
          <a:solidFill>
            <a:srgbClr val="0041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44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lpython.com/python-data-types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eps.python.org/pep-0484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hyperlink" Target="https://github.com/giuseppemastrandrea/python-workshop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https://www.linkedin.com/in/giuseppe-mastrandrea-43008578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conda.io/en/latest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108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7340"/>
              <a:buFont typeface="Calibri"/>
              <a:buNone/>
            </a:pPr>
            <a:r>
              <a:rPr lang="it-IT" sz="6600" dirty="0"/>
              <a:t>Python - </a:t>
            </a:r>
            <a:r>
              <a:rPr lang="it-IT" sz="6600" dirty="0" err="1"/>
              <a:t>Introduction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ed02048f8c_0_66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Virtual Environments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8" name="Google Shape;258;g2ed02048f8c_0_66"/>
          <p:cNvSpPr txBox="1"/>
          <p:nvPr/>
        </p:nvSpPr>
        <p:spPr>
          <a:xfrm>
            <a:off x="278025" y="1562325"/>
            <a:ext cx="10363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Creazione di venv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59" name="Google Shape;259;g2ed02048f8c_0_66"/>
          <p:cNvSpPr txBox="1"/>
          <p:nvPr/>
        </p:nvSpPr>
        <p:spPr>
          <a:xfrm>
            <a:off x="349225" y="2209550"/>
            <a:ext cx="8329200" cy="11853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python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-m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venv venv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conda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-n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py310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python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=3.10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0" name="Google Shape;260;g2ed02048f8c_0_66"/>
          <p:cNvSpPr txBox="1"/>
          <p:nvPr/>
        </p:nvSpPr>
        <p:spPr>
          <a:xfrm>
            <a:off x="278025" y="3432475"/>
            <a:ext cx="10363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Attivazione di venv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1" name="Google Shape;261;g2ed02048f8c_0_66"/>
          <p:cNvSpPr txBox="1"/>
          <p:nvPr/>
        </p:nvSpPr>
        <p:spPr>
          <a:xfrm>
            <a:off x="349225" y="4079700"/>
            <a:ext cx="8329200" cy="11853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source 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venv/bin/activate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conda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activate 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py310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ed02048f8c_0_82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Virtual Environments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7" name="Google Shape;267;g2ed02048f8c_0_82"/>
          <p:cNvSpPr txBox="1"/>
          <p:nvPr/>
        </p:nvSpPr>
        <p:spPr>
          <a:xfrm>
            <a:off x="278025" y="1562325"/>
            <a:ext cx="10363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Salvataggio di venv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8" name="Google Shape;268;g2ed02048f8c_0_82"/>
          <p:cNvSpPr txBox="1"/>
          <p:nvPr/>
        </p:nvSpPr>
        <p:spPr>
          <a:xfrm>
            <a:off x="349225" y="2209550"/>
            <a:ext cx="8329200" cy="11853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pip freeze &gt; 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requirements.txt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conda env create -f 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environment.yml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9" name="Google Shape;269;g2ed02048f8c_0_82"/>
          <p:cNvSpPr txBox="1"/>
          <p:nvPr/>
        </p:nvSpPr>
        <p:spPr>
          <a:xfrm>
            <a:off x="278025" y="3432475"/>
            <a:ext cx="10363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Disattivazione di venv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0" name="Google Shape;270;g2ed02048f8c_0_82"/>
          <p:cNvSpPr txBox="1"/>
          <p:nvPr/>
        </p:nvSpPr>
        <p:spPr>
          <a:xfrm>
            <a:off x="349225" y="4079700"/>
            <a:ext cx="8329200" cy="11853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deactivate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conda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deactivate</a:t>
            </a:r>
            <a:endParaRPr sz="1700" b="1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ed02048f8c_0_100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Virtual Environments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6" name="Google Shape;276;g2ed02048f8c_0_100"/>
          <p:cNvSpPr txBox="1"/>
          <p:nvPr/>
        </p:nvSpPr>
        <p:spPr>
          <a:xfrm>
            <a:off x="278025" y="1562325"/>
            <a:ext cx="10363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Installare un package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7" name="Google Shape;277;g2ed02048f8c_0_100"/>
          <p:cNvSpPr txBox="1"/>
          <p:nvPr/>
        </p:nvSpPr>
        <p:spPr>
          <a:xfrm>
            <a:off x="349225" y="2209550"/>
            <a:ext cx="8329200" cy="11853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pip install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nomepackage==version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conda install --name 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myenv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nomepackage=version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8" name="Google Shape;278;g2ed02048f8c_0_100"/>
          <p:cNvSpPr txBox="1"/>
          <p:nvPr/>
        </p:nvSpPr>
        <p:spPr>
          <a:xfrm>
            <a:off x="278025" y="3432475"/>
            <a:ext cx="10363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Disinstallare un package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9" name="Google Shape;279;g2ed02048f8c_0_100"/>
          <p:cNvSpPr txBox="1"/>
          <p:nvPr/>
        </p:nvSpPr>
        <p:spPr>
          <a:xfrm>
            <a:off x="349225" y="4079700"/>
            <a:ext cx="8329200" cy="11853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pip uninstall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nomepackage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conda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remove 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nomepackage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ed02048f8c_0_92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Hands On!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5" name="Google Shape;285;g2ed02048f8c_0_92"/>
          <p:cNvSpPr txBox="1"/>
          <p:nvPr/>
        </p:nvSpPr>
        <p:spPr>
          <a:xfrm>
            <a:off x="278025" y="1562325"/>
            <a:ext cx="10363200" cy="15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Creare il vostro primo venv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Installare il package `</a:t>
            </a:r>
            <a:r>
              <a:rPr lang="it-IT" sz="2200">
                <a:latin typeface="Courier New"/>
                <a:ea typeface="Courier New"/>
                <a:cs typeface="Courier New"/>
                <a:sym typeface="Courier New"/>
              </a:rPr>
              <a:t>notebook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` tramite pip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Avviare Jupyter notebook con il comando `</a:t>
            </a:r>
            <a:r>
              <a:rPr lang="it-IT" sz="2200">
                <a:latin typeface="Courier New"/>
                <a:ea typeface="Courier New"/>
                <a:cs typeface="Courier New"/>
                <a:sym typeface="Courier New"/>
              </a:rPr>
              <a:t>jupyter notebook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`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ed02048f8c_0_109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 u="sng">
                <a:solidFill>
                  <a:schemeClr val="hlink"/>
                </a:solidFill>
                <a:hlinkClick r:id="rId3"/>
              </a:rPr>
              <a:t>Basic Data Types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291" name="Google Shape;291;g2ed02048f8c_0_109"/>
          <p:cNvGraphicFramePr/>
          <p:nvPr/>
        </p:nvGraphicFramePr>
        <p:xfrm>
          <a:off x="2457988" y="1894550"/>
          <a:ext cx="6003275" cy="2736513"/>
        </p:xfrm>
        <a:graphic>
          <a:graphicData uri="http://schemas.openxmlformats.org/drawingml/2006/table">
            <a:tbl>
              <a:tblPr>
                <a:noFill/>
                <a:tableStyleId>{64A2EBB9-3AE7-43B7-AB75-0C75B0F4650F}</a:tableStyleId>
              </a:tblPr>
              <a:tblGrid>
                <a:gridCol w="263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64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Class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FFBA00">
                        <a:alpha val="27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Basic Type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FFBA00">
                        <a:alpha val="278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Integer numbers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float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Floating-point numbers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complex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Complex numbers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str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Strings and characters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bytes</a:t>
                      </a:r>
                      <a:r>
                        <a:rPr lang="it-IT" sz="1100"/>
                        <a:t>, </a:t>
                      </a:r>
                      <a:r>
                        <a:rPr lang="it-IT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bytearray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Bytes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bool</a:t>
                      </a:r>
                      <a:endParaRPr sz="11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Boolean values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ed02048f8c_0_235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Modulo </a:t>
            </a:r>
            <a:r>
              <a:rPr lang="it-IT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typing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7" name="Google Shape;297;g2ed02048f8c_0_235"/>
          <p:cNvSpPr txBox="1"/>
          <p:nvPr/>
        </p:nvSpPr>
        <p:spPr>
          <a:xfrm>
            <a:off x="278025" y="1562325"/>
            <a:ext cx="103632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Da Python 3.5 è possibile utilizzare i </a:t>
            </a: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tipi di dato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 in Python!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Modulo </a:t>
            </a:r>
            <a:r>
              <a:rPr lang="it-IT" sz="2200">
                <a:latin typeface="Courier New"/>
                <a:ea typeface="Courier New"/>
                <a:cs typeface="Courier New"/>
                <a:sym typeface="Courier New"/>
              </a:rPr>
              <a:t>typing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 introdotto dalla </a:t>
            </a:r>
            <a:r>
              <a:rPr lang="it-IT" sz="22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PEP 484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8" name="Google Shape;298;g2ed02048f8c_0_235"/>
          <p:cNvSpPr txBox="1"/>
          <p:nvPr/>
        </p:nvSpPr>
        <p:spPr>
          <a:xfrm>
            <a:off x="1295025" y="3033050"/>
            <a:ext cx="8329200" cy="15699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somma(a: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, b: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) -&gt;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a + b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moltiplica(a: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, b: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) -&gt;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a * b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ed02048f8c_0_126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if/elif/else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4" name="Google Shape;304;g2ed02048f8c_0_126"/>
          <p:cNvSpPr txBox="1"/>
          <p:nvPr/>
        </p:nvSpPr>
        <p:spPr>
          <a:xfrm>
            <a:off x="1295025" y="1258650"/>
            <a:ext cx="8329200" cy="43407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if condition1: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Code block executed if condition1 is True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statement1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statement2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elif condition2: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Code block executed if condition1 is False and condition2 is True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statement3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statement4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else: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Code block executed if all above conditions are False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statement7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statement8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# Program continues here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ed02048f8c_0_134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for/while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0" name="Google Shape;310;g2ed02048f8c_0_134"/>
          <p:cNvSpPr txBox="1"/>
          <p:nvPr/>
        </p:nvSpPr>
        <p:spPr>
          <a:xfrm>
            <a:off x="278025" y="1511025"/>
            <a:ext cx="4794600" cy="31863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item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iterable: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Code block executed for each item in the iterable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statement1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statement2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# Optional else clause for for loop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Executed if the loop completes normally (not broken)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statement3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statement4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11" name="Google Shape;311;g2ed02048f8c_0_134"/>
          <p:cNvSpPr txBox="1"/>
          <p:nvPr/>
        </p:nvSpPr>
        <p:spPr>
          <a:xfrm>
            <a:off x="5437150" y="1511025"/>
            <a:ext cx="4794600" cy="31863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while 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condition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500" b="1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# Code block executed while the condition is True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statement5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statement6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500" b="1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# Optional else clause for while loop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Executed if the loop condition becomes False (not broken)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statement7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statement8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ed02048f8c_0_143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functions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7" name="Google Shape;317;g2ed02048f8c_0_143"/>
          <p:cNvSpPr txBox="1"/>
          <p:nvPr/>
        </p:nvSpPr>
        <p:spPr>
          <a:xfrm>
            <a:off x="278025" y="1511025"/>
            <a:ext cx="4794600" cy="24012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function_name(parameter1, parameter2, ...):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Function body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statement1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statement2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sz="12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result  # Optional return statement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# Function with default parameters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function_with_defaults(param1, param2=default_value):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Function body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18" name="Google Shape;318;g2ed02048f8c_0_143"/>
          <p:cNvSpPr txBox="1"/>
          <p:nvPr/>
        </p:nvSpPr>
        <p:spPr>
          <a:xfrm>
            <a:off x="5437150" y="1511025"/>
            <a:ext cx="4794600" cy="35094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 function_with_args(*args):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args is a </a:t>
            </a:r>
            <a:r>
              <a:rPr lang="it-IT" sz="1200" i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tuple</a:t>
            </a: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containing all positional arguments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for arg in args: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# Process each argument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...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# Function with **kwargs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 function_with_kwargs(**kwargs):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kwargs is a </a:t>
            </a:r>
            <a:r>
              <a:rPr lang="it-IT" sz="1200" i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dictionary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for key, value in kwargs.items():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# Process each key-value pair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...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 function_with_args_and_kwargs(*args, **kwargs):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ed02048f8c_0_192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Hands 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4" name="Google Shape;324;g2ed02048f8c_0_192"/>
          <p:cNvSpPr txBox="1"/>
          <p:nvPr/>
        </p:nvSpPr>
        <p:spPr>
          <a:xfrm>
            <a:off x="278025" y="1562325"/>
            <a:ext cx="103632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Scrivi un generatore che produca una sequenza infinita di numeri primi. Utilizza il metodo di controllo della primalità per garantire che ogni numero generato sia primo.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Scrivi un generatore per produrre i numeri della sequenza di Fibonacci; ogni volta che un nuovo numero di Fibonacci viene generato, il più vecchio viene scartato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c91e545958_0_29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it-IT"/>
              <a:t>Table of Contents</a:t>
            </a:r>
            <a:endParaRPr/>
          </a:p>
        </p:txBody>
      </p:sp>
      <p:sp>
        <p:nvSpPr>
          <p:cNvPr id="210" name="Google Shape;210;g2c91e545958_0_29"/>
          <p:cNvSpPr txBox="1"/>
          <p:nvPr/>
        </p:nvSpPr>
        <p:spPr>
          <a:xfrm>
            <a:off x="278025" y="1562325"/>
            <a:ext cx="4733700" cy="30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Introduzione a Python</a:t>
            </a:r>
            <a:endParaRPr sz="22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Setup</a:t>
            </a:r>
            <a:endParaRPr sz="22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Gestione delle dipendenze</a:t>
            </a:r>
            <a:endParaRPr sz="22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Mutabilità e immutabilità</a:t>
            </a:r>
            <a:endParaRPr sz="22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OOP</a:t>
            </a:r>
            <a:endParaRPr sz="22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Gestione degli errori</a:t>
            </a:r>
            <a:endParaRPr sz="22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ed02048f8c_0_155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Data Structures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0" name="Google Shape;330;g2ed02048f8c_0_155"/>
          <p:cNvSpPr txBox="1"/>
          <p:nvPr/>
        </p:nvSpPr>
        <p:spPr>
          <a:xfrm>
            <a:off x="278025" y="1562325"/>
            <a:ext cx="10363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cfr. data-structs.ipynb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ed02048f8c_0_162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List Comprehension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6" name="Google Shape;336;g2ed02048f8c_0_162"/>
          <p:cNvSpPr txBox="1"/>
          <p:nvPr/>
        </p:nvSpPr>
        <p:spPr>
          <a:xfrm>
            <a:off x="278025" y="1511025"/>
            <a:ext cx="6397500" cy="4155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l = [expression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item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iterable </a:t>
            </a:r>
            <a:r>
              <a:rPr lang="it-IT" sz="15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t-IT" sz="15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condition]</a:t>
            </a:r>
            <a:endParaRPr sz="15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7" name="Google Shape;337;g2ed02048f8c_0_162"/>
          <p:cNvSpPr txBox="1"/>
          <p:nvPr/>
        </p:nvSpPr>
        <p:spPr>
          <a:xfrm>
            <a:off x="278025" y="2128289"/>
            <a:ext cx="10363200" cy="20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Courier New"/>
                <a:ea typeface="Courier New"/>
                <a:cs typeface="Courier New"/>
                <a:sym typeface="Courier New"/>
              </a:rPr>
              <a:t>expression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: valore che verrà incluso nella lista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Courier New"/>
                <a:ea typeface="Courier New"/>
                <a:cs typeface="Courier New"/>
                <a:sym typeface="Courier New"/>
              </a:rPr>
              <a:t>item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: la variabile che conterrà ogni valore dell’iterabile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Courier New"/>
                <a:ea typeface="Courier New"/>
                <a:cs typeface="Courier New"/>
                <a:sym typeface="Courier New"/>
              </a:rPr>
              <a:t>iterable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: è un qualsiasi iterable di Python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Courier New"/>
                <a:ea typeface="Courier New"/>
                <a:cs typeface="Courier New"/>
                <a:sym typeface="Courier New"/>
              </a:rPr>
              <a:t>condition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: parametro opzionale per aggiungere condizioni di aggiunta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ed02048f8c_0_171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Generators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3" name="Google Shape;343;g2ed02048f8c_0_171"/>
          <p:cNvSpPr txBox="1"/>
          <p:nvPr/>
        </p:nvSpPr>
        <p:spPr>
          <a:xfrm>
            <a:off x="278025" y="1562325"/>
            <a:ext cx="10363200" cy="30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Iteratori che permettono di iterare su una sequenza di valori </a:t>
            </a: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senza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 doverli memorizzare tutti contemporaneamente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Efficienza della gestione della memoria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Lazy Evaluation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Come una normale funzione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●"/>
            </a:pPr>
            <a:r>
              <a:rPr lang="it-IT" sz="2200" b="1">
                <a:latin typeface="Courier New"/>
                <a:ea typeface="Courier New"/>
                <a:cs typeface="Courier New"/>
                <a:sym typeface="Courier New"/>
              </a:rPr>
              <a:t>yield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 al posto di </a:t>
            </a:r>
            <a:r>
              <a:rPr lang="it-IT" sz="2200" b="1"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endParaRPr sz="22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4" name="Google Shape;344;g2ed02048f8c_0_171"/>
          <p:cNvSpPr txBox="1"/>
          <p:nvPr/>
        </p:nvSpPr>
        <p:spPr>
          <a:xfrm>
            <a:off x="4910275" y="3318325"/>
            <a:ext cx="4794600" cy="14931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simple_generator(limit):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num = 0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num &lt; limit: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it-IT" sz="1700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yield</a:t>
            </a: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num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7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num += 1</a:t>
            </a:r>
            <a:endParaRPr sz="17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ed02048f8c_0_183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Hands 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0" name="Google Shape;350;g2ed02048f8c_0_183"/>
          <p:cNvSpPr txBox="1"/>
          <p:nvPr/>
        </p:nvSpPr>
        <p:spPr>
          <a:xfrm>
            <a:off x="278025" y="1562325"/>
            <a:ext cx="103632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Scrivi un generatore che produca una sequenza infinita di numeri primi. Utilizza il metodo di controllo della primalità per garantire che ogni numero generato sia primo.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Scrivi un generatore per produrre i numeri della sequenza di Fibonacci; ogni volta che un nuovo numero di Fibonacci viene generato, il più vecchio viene scartato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ed02048f8c_0_197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OOP in Python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6" name="Google Shape;356;g2ed02048f8c_0_197"/>
          <p:cNvSpPr txBox="1"/>
          <p:nvPr/>
        </p:nvSpPr>
        <p:spPr>
          <a:xfrm>
            <a:off x="278025" y="1562325"/>
            <a:ext cx="103632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Python ha un approccio ad oggetti </a:t>
            </a: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meno rigoroso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 di altri linguaggi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Gestione automatica memoria tramite garbage collector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Modificatori di accesso </a:t>
            </a: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non presenti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Supporto </a:t>
            </a: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ereditarietà multipla</a:t>
            </a: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Metodi speciali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ed02048f8c_0_203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OOP in Python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2" name="Google Shape;362;g2ed02048f8c_0_203"/>
          <p:cNvSpPr txBox="1"/>
          <p:nvPr/>
        </p:nvSpPr>
        <p:spPr>
          <a:xfrm>
            <a:off x="278025" y="1323750"/>
            <a:ext cx="8392200" cy="51411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BaseClass: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__init__(self, name):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self._name = name  # Attributo "protetto" per convenzione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self.__private_attribute = "This is private"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get_name(self):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self._name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_protected_method(self):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("This is a protected method")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__private_method(self):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("This is a private method")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access_private_method(self):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self.__private_method()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__str__(self):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f"BaseClass with name: {self._name}"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__repr__(self):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f"BaseClass(name='{self._name}')"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ed02048f8c_0_210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OOP in Python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8" name="Google Shape;368;g2ed02048f8c_0_210"/>
          <p:cNvSpPr txBox="1"/>
          <p:nvPr/>
        </p:nvSpPr>
        <p:spPr>
          <a:xfrm>
            <a:off x="278025" y="1323750"/>
            <a:ext cx="9366000" cy="25551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DerivedClass(BaseClass):  # Ereditarietà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__init__(self, name, value):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super().__init__(name)  # Chiamata al costruttore della classe base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self.value = value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__str__(self):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base_str = super().__str__()  # Richiamo del metodo della classe base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f"{base_str}, with value: {self.value}"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display_value(self):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    print(f"Value: {self.value}")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ed02048f8c_0_223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Dunder (double underscore) methods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4" name="Google Shape;374;g2ed02048f8c_0_223"/>
          <p:cNvSpPr txBox="1"/>
          <p:nvPr/>
        </p:nvSpPr>
        <p:spPr>
          <a:xfrm>
            <a:off x="278025" y="1562325"/>
            <a:ext cx="10363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cfr. oop.ipynb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ed02048f8c_0_248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Eccezioni in Python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0" name="Google Shape;380;g2ed02048f8c_0_248"/>
          <p:cNvSpPr txBox="1"/>
          <p:nvPr/>
        </p:nvSpPr>
        <p:spPr>
          <a:xfrm>
            <a:off x="278025" y="1323750"/>
            <a:ext cx="10363200" cy="3201600"/>
          </a:xfrm>
          <a:prstGeom prst="rect">
            <a:avLst/>
          </a:prstGeom>
          <a:solidFill>
            <a:srgbClr val="330F4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Codice che potrebbe sollevare un'eccezione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pass</a:t>
            </a:r>
            <a:endParaRPr b="1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except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SomeException as e: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Codice per gestire l'eccezione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pass</a:t>
            </a:r>
            <a:endParaRPr b="1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Codice che viene eseguito se non si verifica alcuna eccezione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pass</a:t>
            </a:r>
            <a:endParaRPr b="1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finally</a:t>
            </a: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# Codice che viene eseguito sempre, indipendentemente dal verificarsi di un'eccezione</a:t>
            </a: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it-IT" b="1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pass</a:t>
            </a:r>
            <a:endParaRPr b="1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ed02048f8c_0_255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Exceptions Hierarchy in Python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86" name="Google Shape;386;g2ed02048f8c_0_2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1789" y="1495024"/>
            <a:ext cx="8928425" cy="425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1D63EC18-E351-33F9-7240-FB65591F4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c91e545958_0_29">
            <a:extLst>
              <a:ext uri="{FF2B5EF4-FFF2-40B4-BE49-F238E27FC236}">
                <a16:creationId xmlns:a16="http://schemas.microsoft.com/office/drawing/2014/main" id="{63EB24F6-299F-B1B2-5F9F-534BE44592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it-IT" dirty="0"/>
              <a:t>Repository e </a:t>
            </a:r>
            <a:r>
              <a:rPr lang="it-IT" dirty="0" err="1"/>
              <a:t>Colab</a:t>
            </a:r>
            <a:endParaRPr dirty="0"/>
          </a:p>
        </p:txBody>
      </p:sp>
      <p:pic>
        <p:nvPicPr>
          <p:cNvPr id="3" name="Immagine 2" descr="Immagine che contiene modello, quadrato, pixel, design&#10;&#10;Il contenuto generato dall'IA potrebbe non essere corretto.">
            <a:extLst>
              <a:ext uri="{FF2B5EF4-FFF2-40B4-BE49-F238E27FC236}">
                <a16:creationId xmlns:a16="http://schemas.microsoft.com/office/drawing/2014/main" id="{E9DA2FCD-3857-B97D-6612-AF99F75D3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526" y="1122993"/>
            <a:ext cx="3812969" cy="3812969"/>
          </a:xfrm>
          <a:prstGeom prst="rect">
            <a:avLst/>
          </a:prstGeom>
        </p:spPr>
      </p:pic>
      <p:sp>
        <p:nvSpPr>
          <p:cNvPr id="4" name="Google Shape;210;g2c91e545958_0_29">
            <a:extLst>
              <a:ext uri="{FF2B5EF4-FFF2-40B4-BE49-F238E27FC236}">
                <a16:creationId xmlns:a16="http://schemas.microsoft.com/office/drawing/2014/main" id="{8A701856-D9CE-D4A2-35D0-6FB00DE60A30}"/>
              </a:ext>
            </a:extLst>
          </p:cNvPr>
          <p:cNvSpPr txBox="1"/>
          <p:nvPr/>
        </p:nvSpPr>
        <p:spPr>
          <a:xfrm>
            <a:off x="1456605" y="4839914"/>
            <a:ext cx="2894809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890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it-IT" sz="2200" dirty="0" err="1"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Github.com</a:t>
            </a:r>
            <a:endParaRPr sz="22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" name="Google Shape;210;g2c91e545958_0_29">
            <a:extLst>
              <a:ext uri="{FF2B5EF4-FFF2-40B4-BE49-F238E27FC236}">
                <a16:creationId xmlns:a16="http://schemas.microsoft.com/office/drawing/2014/main" id="{6B887ACF-5A94-286B-D2F4-907803418F08}"/>
              </a:ext>
            </a:extLst>
          </p:cNvPr>
          <p:cNvSpPr txBox="1"/>
          <p:nvPr/>
        </p:nvSpPr>
        <p:spPr>
          <a:xfrm>
            <a:off x="6917275" y="4839914"/>
            <a:ext cx="2894809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890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it-IT" sz="220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Colab</a:t>
            </a:r>
            <a:r>
              <a:rPr lang="it-IT" sz="22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Notebooks</a:t>
            </a:r>
            <a:endParaRPr sz="22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8" name="Immagine 7" descr="Immagine che contiene modello, pixel, punto&#10;&#10;Il contenuto generato dall'IA potrebbe non essere corretto.">
            <a:extLst>
              <a:ext uri="{FF2B5EF4-FFF2-40B4-BE49-F238E27FC236}">
                <a16:creationId xmlns:a16="http://schemas.microsoft.com/office/drawing/2014/main" id="{91D71ED8-9FDC-C912-D311-4FC38CFC02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0980" y="1068565"/>
            <a:ext cx="3867397" cy="3867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0275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ed9c99233d_1_0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Packages e moduli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92" name="Google Shape;392;g2ed9c99233d_1_0"/>
          <p:cNvSpPr txBox="1"/>
          <p:nvPr/>
        </p:nvSpPr>
        <p:spPr>
          <a:xfrm>
            <a:off x="278025" y="1562325"/>
            <a:ext cx="10363200" cy="15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lang="it-IT" sz="2200" u="sng">
                <a:latin typeface="Helvetica Neue Light"/>
                <a:ea typeface="Helvetica Neue Light"/>
                <a:cs typeface="Helvetica Neue Light"/>
                <a:sym typeface="Helvetica Neue Light"/>
              </a:rPr>
              <a:t>modulo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 è un singolo file Python che contiene funzioni, classi e variabili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●"/>
            </a:pP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Ogni file .py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 può essere un modulo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Un </a:t>
            </a:r>
            <a:r>
              <a:rPr lang="it-IT" sz="2200" u="sng">
                <a:latin typeface="Helvetica Neue Light"/>
                <a:ea typeface="Helvetica Neue Light"/>
                <a:cs typeface="Helvetica Neue Light"/>
                <a:sym typeface="Helvetica Neue Light"/>
              </a:rPr>
              <a:t>package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 è una directory che contiene più moduli e un file </a:t>
            </a:r>
            <a:r>
              <a:rPr lang="it-IT" sz="2200">
                <a:latin typeface="Courier New"/>
                <a:ea typeface="Courier New"/>
                <a:cs typeface="Courier New"/>
                <a:sym typeface="Courier New"/>
              </a:rPr>
              <a:t>__init__.py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93" name="Google Shape;393;g2ed9c99233d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125" y="3802500"/>
            <a:ext cx="3269326" cy="2325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g2ed9c99233d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5580" y="3802499"/>
            <a:ext cx="5284889" cy="232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A00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c91e545958_0_218"/>
          <p:cNvSpPr txBox="1"/>
          <p:nvPr/>
        </p:nvSpPr>
        <p:spPr>
          <a:xfrm>
            <a:off x="2649334" y="1356206"/>
            <a:ext cx="6180000" cy="375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t-IT" sz="17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GIUSEPPE </a:t>
            </a:r>
            <a:r>
              <a:rPr lang="it-IT" sz="1700" b="1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MASTRANDREA</a:t>
            </a:r>
            <a:endParaRPr sz="17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-IT" sz="1700" b="0" i="1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Lead </a:t>
            </a:r>
            <a:r>
              <a:rPr lang="it-IT" sz="1700" b="0" i="1" u="none" strike="noStrike" cap="none" dirty="0" err="1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Teacher</a:t>
            </a:r>
            <a:endParaRPr sz="1700" b="0" i="0" u="none" strike="noStrike" cap="none" dirty="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7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7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7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t-IT" sz="17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Ingegnere informatico</a:t>
            </a:r>
            <a:endParaRPr sz="17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7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t-IT" sz="17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Front End Developer dal 2011</a:t>
            </a:r>
            <a:endParaRPr sz="17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7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t-IT" sz="1700" b="0" i="0" u="none" strike="noStrike" cap="none" dirty="0" err="1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Teacher</a:t>
            </a:r>
            <a:r>
              <a:rPr lang="it-IT" sz="17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nelle scuole pubbliche e negli ITS dal 2017</a:t>
            </a:r>
            <a:endParaRPr sz="17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7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t-IT" sz="17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Lead </a:t>
            </a:r>
            <a:r>
              <a:rPr lang="it-IT" sz="1700" b="0" i="0" u="none" strike="noStrike" cap="none" dirty="0" err="1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Teacher</a:t>
            </a:r>
            <a:r>
              <a:rPr lang="it-IT" sz="17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in Data Masters dal 2021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it-IT" sz="1700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it-IT" sz="1700" b="0" i="0" u="none" strike="noStrike" cap="none" dirty="0" err="1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CoLead</a:t>
            </a:r>
            <a:r>
              <a:rPr lang="it-IT" sz="17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di </a:t>
            </a:r>
            <a:r>
              <a:rPr lang="it-IT" sz="1700" b="0" i="0" u="none" strike="noStrike" cap="none" dirty="0" err="1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PyBari</a:t>
            </a:r>
            <a:endParaRPr sz="17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6" name="Google Shape;216;g2c91e545958_0_218"/>
          <p:cNvSpPr txBox="1"/>
          <p:nvPr/>
        </p:nvSpPr>
        <p:spPr>
          <a:xfrm>
            <a:off x="6028134" y="344302"/>
            <a:ext cx="21597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it-IT" sz="32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WHO I AM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g2c91e545958_0_218"/>
          <p:cNvSpPr/>
          <p:nvPr/>
        </p:nvSpPr>
        <p:spPr>
          <a:xfrm>
            <a:off x="747572" y="1591075"/>
            <a:ext cx="1424100" cy="1424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g2c91e545958_0_2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311" y="1699325"/>
            <a:ext cx="1445802" cy="138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2c91e545958_0_218"/>
          <p:cNvSpPr/>
          <p:nvPr/>
        </p:nvSpPr>
        <p:spPr>
          <a:xfrm>
            <a:off x="692041" y="1547163"/>
            <a:ext cx="1537500" cy="15375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g2c91e545958_0_218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42666" y="4185476"/>
            <a:ext cx="925564" cy="925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Python 101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26" name="Google Shape;226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0425" y="3247522"/>
            <a:ext cx="2770649" cy="221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5"/>
          <p:cNvSpPr txBox="1"/>
          <p:nvPr/>
        </p:nvSpPr>
        <p:spPr>
          <a:xfrm>
            <a:off x="9110175" y="5508700"/>
            <a:ext cx="2160900" cy="2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i="1"/>
              <a:t>Guido Van Rossum</a:t>
            </a:r>
            <a:endParaRPr sz="1200" i="1"/>
          </a:p>
        </p:txBody>
      </p:sp>
      <p:sp>
        <p:nvSpPr>
          <p:cNvPr id="228" name="Google Shape;228;p5"/>
          <p:cNvSpPr txBox="1"/>
          <p:nvPr/>
        </p:nvSpPr>
        <p:spPr>
          <a:xfrm>
            <a:off x="278025" y="1562325"/>
            <a:ext cx="7939500" cy="35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Creato da </a:t>
            </a: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Guido Van Rossum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 fra il 1989  e il 1991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Nome ispirato da </a:t>
            </a: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Monty Python’s Flying Circus</a:t>
            </a: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Current Version: </a:t>
            </a: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Python 3.12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Filosofia: 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Readability first</a:t>
            </a: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○"/>
            </a:pP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Explicit is better than implicit</a:t>
            </a: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○"/>
            </a:pP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Simple is better than complex</a:t>
            </a: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ed02048f8c_0_9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Python 101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4" name="Google Shape;234;g2ed02048f8c_0_9"/>
          <p:cNvSpPr txBox="1"/>
          <p:nvPr/>
        </p:nvSpPr>
        <p:spPr>
          <a:xfrm>
            <a:off x="278025" y="1562325"/>
            <a:ext cx="10363200" cy="30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Python è </a:t>
            </a: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interpretato</a:t>
            </a: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2-step process: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Compilazione in </a:t>
            </a: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bytecode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Interpretazione dalla </a:t>
            </a:r>
            <a:r>
              <a:rPr lang="it-IT" sz="2200" b="1">
                <a:latin typeface="Helvetica Neue"/>
                <a:ea typeface="Helvetica Neue"/>
                <a:cs typeface="Helvetica Neue"/>
                <a:sym typeface="Helvetica Neue"/>
              </a:rPr>
              <a:t>Python Virtual Machine</a:t>
            </a: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.pyc file o JIT: precompilati o compilazione diretta in linguaggio macchina per una esecuzione più veloce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ed02048f8c_0_16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Setting Up Python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0" name="Google Shape;240;g2ed02048f8c_0_16"/>
          <p:cNvSpPr txBox="1"/>
          <p:nvPr/>
        </p:nvSpPr>
        <p:spPr>
          <a:xfrm>
            <a:off x="278025" y="1562325"/>
            <a:ext cx="103632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Opzione 1: </a:t>
            </a:r>
            <a:r>
              <a:rPr lang="it-IT" sz="2200" b="1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python.org</a:t>
            </a: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Opzione 2: </a:t>
            </a:r>
            <a:r>
              <a:rPr lang="it-IT" sz="2200" b="1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conda</a:t>
            </a:r>
            <a:endParaRPr sz="22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ed02048f8c_0_48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Setting Up Python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246" name="Google Shape;246;g2ed02048f8c_0_48"/>
          <p:cNvGraphicFramePr/>
          <p:nvPr/>
        </p:nvGraphicFramePr>
        <p:xfrm>
          <a:off x="1099975" y="1626425"/>
          <a:ext cx="9410700" cy="4504293"/>
        </p:xfrm>
        <a:graphic>
          <a:graphicData uri="http://schemas.openxmlformats.org/drawingml/2006/table">
            <a:tbl>
              <a:tblPr>
                <a:noFill/>
                <a:tableStyleId>{64A2EBB9-3AE7-43B7-AB75-0C75B0F4650F}</a:tableStyleId>
              </a:tblPr>
              <a:tblGrid>
                <a:gridCol w="217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00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38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74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Caratteristica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FFBA00">
                        <a:alpha val="27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Installazione da python.org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FFBA00">
                        <a:alpha val="278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Installazione tramite Conda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FFBA00">
                        <a:alpha val="278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Gestione delle dipendenze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Pip (Python Package Index)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Conda (supporta anche Pip)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Isolamento degli ambienti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Virtualenv, Venv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Conda Environments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Configurazione iniziale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Installazione manuale di Python e strumenti di gestione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Fornisce un'installazione automatica di Conda e ambiente base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Ambiti di utilizzo principali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Sviluppo generale in Python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Data Science, Machine Learning, scientific computing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Supporto a pacchetti non-Python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Limitato (richiede tool esterni)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Integrato, supporta pacchetti R, Julia, C++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4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Aggiornamenti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Aggiornamenti tramite Pip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Aggiornamenti tramite Conda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Controllo versione Python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Può installare solo una versione alla volta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Può gestire più versioni Python simultaneamente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b="1"/>
                        <a:t>Ambienti di lavoro</a:t>
                      </a:r>
                      <a:endParaRPr sz="1100" b="1"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Manuale, richiede configurazione degli ambienti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Gestione automatica degli ambienti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FBE">
                        <a:alpha val="2824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ed02048f8c_0_57"/>
          <p:cNvSpPr txBox="1">
            <a:spLocks noGrp="1"/>
          </p:cNvSpPr>
          <p:nvPr>
            <p:ph type="title"/>
          </p:nvPr>
        </p:nvSpPr>
        <p:spPr>
          <a:xfrm>
            <a:off x="278018" y="327993"/>
            <a:ext cx="10363200" cy="7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it-IT">
                <a:solidFill>
                  <a:schemeClr val="dk1"/>
                </a:solidFill>
              </a:rPr>
              <a:t>Virtual Environments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2" name="Google Shape;252;g2ed02048f8c_0_57"/>
          <p:cNvSpPr txBox="1"/>
          <p:nvPr/>
        </p:nvSpPr>
        <p:spPr>
          <a:xfrm>
            <a:off x="278025" y="1562325"/>
            <a:ext cx="10363200" cy="45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Ambienti isolati per progetti Python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Gestiscono dipendenze e pacchetti specifici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Vantaggi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Evitare conflitti fra progetti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Facilitano la replicazione dell’ambiente di sviluppo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●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Strumenti comuni: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modulo </a:t>
            </a:r>
            <a:r>
              <a:rPr lang="it-IT" sz="2200">
                <a:latin typeface="Courier New"/>
                <a:ea typeface="Courier New"/>
                <a:cs typeface="Courier New"/>
                <a:sym typeface="Courier New"/>
              </a:rPr>
              <a:t>virtualenv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 (da installare a parte)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modulo </a:t>
            </a:r>
            <a:r>
              <a:rPr lang="it-IT" sz="2200">
                <a:latin typeface="Courier New"/>
                <a:ea typeface="Courier New"/>
                <a:cs typeface="Courier New"/>
                <a:sym typeface="Courier New"/>
              </a:rPr>
              <a:t>venv</a:t>
            </a: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 (integrato in python)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914400" lvl="1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 Light"/>
              <a:buChar char="○"/>
            </a:pPr>
            <a:r>
              <a:rPr lang="it-IT" sz="2200">
                <a:latin typeface="Helvetica Neue Light"/>
                <a:ea typeface="Helvetica Neue Light"/>
                <a:cs typeface="Helvetica Neue Light"/>
                <a:sym typeface="Helvetica Neue Light"/>
              </a:rPr>
              <a:t>conda environments</a:t>
            </a:r>
            <a:endParaRPr sz="2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1447</Words>
  <Application>Microsoft Macintosh PowerPoint</Application>
  <PresentationFormat>Widescreen</PresentationFormat>
  <Paragraphs>290</Paragraphs>
  <Slides>30</Slides>
  <Notes>30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30</vt:i4>
      </vt:variant>
    </vt:vector>
  </HeadingPairs>
  <TitlesOfParts>
    <vt:vector size="40" baseType="lpstr">
      <vt:lpstr>Roboto</vt:lpstr>
      <vt:lpstr>Montserrat</vt:lpstr>
      <vt:lpstr>Helvetica Neue</vt:lpstr>
      <vt:lpstr>Arial</vt:lpstr>
      <vt:lpstr>Helvetica Neue Light</vt:lpstr>
      <vt:lpstr>Calibri</vt:lpstr>
      <vt:lpstr>Roboto Mono</vt:lpstr>
      <vt:lpstr>Courier New</vt:lpstr>
      <vt:lpstr>Roboto Light</vt:lpstr>
      <vt:lpstr>Tema di Office</vt:lpstr>
      <vt:lpstr>Python - Introduction</vt:lpstr>
      <vt:lpstr>Table of Contents</vt:lpstr>
      <vt:lpstr>Repository e Colab</vt:lpstr>
      <vt:lpstr>Presentazione standard di PowerPoint</vt:lpstr>
      <vt:lpstr>Python 101</vt:lpstr>
      <vt:lpstr>Python 101</vt:lpstr>
      <vt:lpstr>Setting Up Python</vt:lpstr>
      <vt:lpstr>Setting Up Python</vt:lpstr>
      <vt:lpstr>Virtual Environments</vt:lpstr>
      <vt:lpstr>Virtual Environments</vt:lpstr>
      <vt:lpstr>Virtual Environments</vt:lpstr>
      <vt:lpstr>Virtual Environments</vt:lpstr>
      <vt:lpstr>Hands On!</vt:lpstr>
      <vt:lpstr>Basic Data Types</vt:lpstr>
      <vt:lpstr>Modulo typing</vt:lpstr>
      <vt:lpstr>if/elif/else</vt:lpstr>
      <vt:lpstr>for/while</vt:lpstr>
      <vt:lpstr>functions</vt:lpstr>
      <vt:lpstr>Hands On</vt:lpstr>
      <vt:lpstr>Data Structures</vt:lpstr>
      <vt:lpstr>List Comprehension</vt:lpstr>
      <vt:lpstr>Generators</vt:lpstr>
      <vt:lpstr>Hands On</vt:lpstr>
      <vt:lpstr>OOP in Python</vt:lpstr>
      <vt:lpstr>OOP in Python</vt:lpstr>
      <vt:lpstr>OOP in Python</vt:lpstr>
      <vt:lpstr>Dunder (double underscore) methods</vt:lpstr>
      <vt:lpstr>Eccezioni in Python</vt:lpstr>
      <vt:lpstr>Exceptions Hierarchy in Python</vt:lpstr>
      <vt:lpstr>Packages e moduli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Vincenzo Maritati</dc:creator>
  <cp:lastModifiedBy>Francesco Cipriani</cp:lastModifiedBy>
  <cp:revision>3</cp:revision>
  <dcterms:created xsi:type="dcterms:W3CDTF">2023-03-10T09:42:07Z</dcterms:created>
  <dcterms:modified xsi:type="dcterms:W3CDTF">2025-02-07T09:06:21Z</dcterms:modified>
</cp:coreProperties>
</file>